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1A9-F69A-4A48-B2DA-9738D49437D1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31D9-F604-466A-8C26-1AB79104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0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1A9-F69A-4A48-B2DA-9738D49437D1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31D9-F604-466A-8C26-1AB79104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6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1A9-F69A-4A48-B2DA-9738D49437D1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31D9-F604-466A-8C26-1AB79104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2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1A9-F69A-4A48-B2DA-9738D49437D1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31D9-F604-466A-8C26-1AB79104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1A9-F69A-4A48-B2DA-9738D49437D1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31D9-F604-466A-8C26-1AB79104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7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1A9-F69A-4A48-B2DA-9738D49437D1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31D9-F604-466A-8C26-1AB79104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1A9-F69A-4A48-B2DA-9738D49437D1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31D9-F604-466A-8C26-1AB79104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1A9-F69A-4A48-B2DA-9738D49437D1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31D9-F604-466A-8C26-1AB79104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1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1A9-F69A-4A48-B2DA-9738D49437D1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31D9-F604-466A-8C26-1AB79104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0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1A9-F69A-4A48-B2DA-9738D49437D1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31D9-F604-466A-8C26-1AB79104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6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1A9-F69A-4A48-B2DA-9738D49437D1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31D9-F604-466A-8C26-1AB79104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8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351A9-F69A-4A48-B2DA-9738D49437D1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31D9-F604-466A-8C26-1AB79104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2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Unit </a:t>
            </a:r>
            <a:r>
              <a:rPr lang="en-US" sz="6000" b="1" dirty="0" smtClean="0"/>
              <a:t>Five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6508377" cy="1981200"/>
          </a:xfrm>
        </p:spPr>
        <p:txBody>
          <a:bodyPr/>
          <a:lstStyle/>
          <a:p>
            <a:pPr algn="l"/>
            <a:r>
              <a:rPr lang="en-US" sz="3000" b="1" dirty="0" smtClean="0"/>
              <a:t>9. Fugitive</a:t>
            </a:r>
            <a:r>
              <a:rPr lang="en-US" sz="3000" dirty="0" smtClean="0"/>
              <a:t>: </a:t>
            </a:r>
            <a:r>
              <a:rPr lang="en-US" sz="3000" b="1" dirty="0" smtClean="0">
                <a:solidFill>
                  <a:srgbClr val="1225AE"/>
                </a:solidFill>
              </a:rPr>
              <a:t>n. </a:t>
            </a:r>
            <a:r>
              <a:rPr lang="en-US" sz="3000" dirty="0" smtClean="0"/>
              <a:t>one who flees or runs away, runaway, deserter; </a:t>
            </a:r>
            <a:r>
              <a:rPr lang="en-US" sz="3000" b="1" dirty="0" smtClean="0">
                <a:solidFill>
                  <a:srgbClr val="1225AE"/>
                </a:solidFill>
              </a:rPr>
              <a:t>adj. </a:t>
            </a:r>
            <a:r>
              <a:rPr lang="en-US" sz="3000" dirty="0" smtClean="0"/>
              <a:t>fleeting, lasting a very short time, elusive; wandering; difficult to grasp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636085"/>
            <a:ext cx="126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Noun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r</a:t>
            </a:r>
          </a:p>
          <a:p>
            <a:pPr algn="ctr"/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268" y="3149600"/>
            <a:ext cx="5439732" cy="370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" y="3619500"/>
            <a:ext cx="290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Painting: </a:t>
            </a:r>
          </a:p>
          <a:p>
            <a:r>
              <a:rPr lang="en-US" dirty="0" smtClean="0"/>
              <a:t>“The </a:t>
            </a:r>
            <a:r>
              <a:rPr lang="en-US" b="1" dirty="0" smtClean="0">
                <a:solidFill>
                  <a:srgbClr val="0000FF"/>
                </a:solidFill>
              </a:rPr>
              <a:t>Fugitive</a:t>
            </a:r>
            <a:r>
              <a:rPr lang="en-US" dirty="0" smtClean="0"/>
              <a:t> Slaves” by Eastman Johnson, 1860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9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10. Grimy</a:t>
            </a:r>
            <a:r>
              <a:rPr lang="en-US" sz="3200" dirty="0" smtClean="0"/>
              <a:t>: very dirty, covered with dirt or soot, filthy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209800"/>
            <a:ext cx="2540000" cy="351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3340100"/>
            <a:ext cx="40513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miners emerged from the pits with </a:t>
            </a:r>
            <a:r>
              <a:rPr lang="en-US" sz="2400" b="1" dirty="0" smtClean="0">
                <a:solidFill>
                  <a:srgbClr val="0000FF"/>
                </a:solidFill>
              </a:rPr>
              <a:t>grimy </a:t>
            </a:r>
            <a:r>
              <a:rPr lang="en-US" sz="2400" dirty="0" smtClean="0"/>
              <a:t>hands and faces.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302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736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11. Iota</a:t>
            </a:r>
            <a:r>
              <a:rPr lang="en-US" sz="3200" dirty="0" smtClean="0"/>
              <a:t>: A very small part of quantity, speck, dab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45264" y="914400"/>
            <a:ext cx="78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Noun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4900" y="3035300"/>
            <a:ext cx="708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employer had not an </a:t>
            </a:r>
            <a:r>
              <a:rPr lang="en-US" sz="2400" b="1" dirty="0" smtClean="0">
                <a:solidFill>
                  <a:srgbClr val="0000FF"/>
                </a:solidFill>
              </a:rPr>
              <a:t>iota</a:t>
            </a:r>
            <a:r>
              <a:rPr lang="en-US" sz="2400" dirty="0" smtClean="0"/>
              <a:t> of proof, but he blamed the new clerk for the theft anyway.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029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/>
              <a:t>12. Maul</a:t>
            </a:r>
            <a:r>
              <a:rPr lang="en-US" sz="3200" dirty="0" smtClean="0"/>
              <a:t>: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v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800000"/>
                </a:solidFill>
              </a:rPr>
              <a:t>to beat or knock about, handle roughly, batter; to mangle; </a:t>
            </a:r>
            <a:r>
              <a:rPr lang="en-US" sz="3200" b="1" dirty="0" smtClean="0">
                <a:solidFill>
                  <a:srgbClr val="0000FF"/>
                </a:solidFill>
              </a:rPr>
              <a:t>n. </a:t>
            </a:r>
            <a:r>
              <a:rPr lang="en-US" sz="3200" dirty="0" smtClean="0"/>
              <a:t>a heavy hammer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899129" y="372070"/>
            <a:ext cx="787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Verb 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r</a:t>
            </a:r>
          </a:p>
          <a:p>
            <a:pPr algn="ctr"/>
            <a:r>
              <a:rPr lang="en-US" b="1" dirty="0" smtClean="0"/>
              <a:t>Noun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335" y="2400300"/>
            <a:ext cx="240030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6135" y="4431268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Maul: 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800" y="3032036"/>
            <a:ext cx="50927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tiger was about to </a:t>
            </a:r>
            <a:r>
              <a:rPr lang="en-US" sz="2400" b="1" dirty="0" smtClean="0">
                <a:solidFill>
                  <a:srgbClr val="0000FF"/>
                </a:solidFill>
              </a:rPr>
              <a:t>maul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its victim when the zookeeper intervened.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059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6508377" cy="16383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13. Potential</a:t>
            </a:r>
            <a:r>
              <a:rPr lang="en-US" sz="3200" dirty="0" smtClean="0"/>
              <a:t>: </a:t>
            </a:r>
            <a:r>
              <a:rPr lang="en-US" sz="3200" b="1" dirty="0" smtClean="0">
                <a:solidFill>
                  <a:srgbClr val="0000FF"/>
                </a:solidFill>
              </a:rPr>
              <a:t>adj. </a:t>
            </a:r>
            <a:r>
              <a:rPr lang="en-US" sz="3200" dirty="0" smtClean="0"/>
              <a:t>possible, able to happen; </a:t>
            </a:r>
            <a:r>
              <a:rPr lang="en-US" sz="3200" b="1" dirty="0" smtClean="0">
                <a:solidFill>
                  <a:srgbClr val="0000FF"/>
                </a:solidFill>
              </a:rPr>
              <a:t>n. </a:t>
            </a:r>
            <a:r>
              <a:rPr lang="en-US" sz="3200" dirty="0" smtClean="0"/>
              <a:t>something that can develop or become a reality, possibility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673100"/>
            <a:ext cx="126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Adjective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r</a:t>
            </a:r>
          </a:p>
          <a:p>
            <a:pPr algn="ctr"/>
            <a:r>
              <a:rPr lang="en-US" b="1" dirty="0" smtClean="0"/>
              <a:t>Noun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5" y="2273300"/>
            <a:ext cx="4905375" cy="3924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70726" y="6299200"/>
            <a:ext cx="78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Noun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300" y="3098800"/>
            <a:ext cx="321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Hurricanes are a </a:t>
            </a:r>
            <a:r>
              <a:rPr lang="en-US" sz="2400" b="1" dirty="0" smtClean="0">
                <a:solidFill>
                  <a:srgbClr val="0000FF"/>
                </a:solidFill>
              </a:rPr>
              <a:t>potential</a:t>
            </a:r>
            <a:r>
              <a:rPr lang="en-US" sz="2400" dirty="0" smtClean="0"/>
              <a:t> threat to this area in the late summer and early fall. </a:t>
            </a:r>
            <a:r>
              <a:rPr lang="en-US" sz="2400" dirty="0" smtClean="0">
                <a:solidFill>
                  <a:srgbClr val="0000FF"/>
                </a:solidFill>
              </a:rPr>
              <a:t>(adj.)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8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6985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14. Radiant</a:t>
            </a:r>
            <a:r>
              <a:rPr lang="en-US" sz="3200" dirty="0" smtClean="0"/>
              <a:t>: shining, bright; giving forth light or energy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120900"/>
            <a:ext cx="4416663" cy="332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4630003"/>
            <a:ext cx="332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Their baby has a </a:t>
            </a:r>
            <a:r>
              <a:rPr lang="en-US" sz="2400" b="1" dirty="0" smtClean="0">
                <a:solidFill>
                  <a:srgbClr val="0000FF"/>
                </a:solidFill>
              </a:rPr>
              <a:t>radiant</a:t>
            </a:r>
            <a:r>
              <a:rPr lang="en-US" sz="2400" dirty="0" smtClean="0"/>
              <a:t> smile.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529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/>
              <a:t>15. Rural</a:t>
            </a:r>
            <a:r>
              <a:rPr lang="en-US" sz="3200" dirty="0" smtClean="0"/>
              <a:t>: relating to farm areas and life in the country, countrified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1154668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2057400"/>
            <a:ext cx="4857750" cy="3238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3100" y="5422900"/>
            <a:ext cx="485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Harpursville is located in a </a:t>
            </a:r>
            <a:r>
              <a:rPr lang="en-US" sz="2400" b="1" dirty="0" smtClean="0">
                <a:solidFill>
                  <a:srgbClr val="0000FF"/>
                </a:solidFill>
              </a:rPr>
              <a:t>rural</a:t>
            </a:r>
            <a:r>
              <a:rPr lang="en-US" sz="2400" dirty="0" smtClean="0"/>
              <a:t> area north-east of Binghamton.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7357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/>
              <a:t>16. Substantial</a:t>
            </a:r>
            <a:r>
              <a:rPr lang="en-US" sz="3200" dirty="0" smtClean="0"/>
              <a:t>: large, important; major, significant; prosperous; not imaginary, material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533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2154078"/>
            <a:ext cx="4229100" cy="42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4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6508377" cy="1612900"/>
          </a:xfrm>
        </p:spPr>
        <p:txBody>
          <a:bodyPr/>
          <a:lstStyle/>
          <a:p>
            <a:pPr algn="l"/>
            <a:r>
              <a:rPr lang="en-US" sz="3200" b="1" dirty="0" smtClean="0"/>
              <a:t>17. Tactful</a:t>
            </a:r>
            <a:r>
              <a:rPr lang="en-US" sz="3200" dirty="0" smtClean="0"/>
              <a:t>: skilled in handling difficult situations or people, polite, skillful, discreet, diplomatic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98600" y="2997200"/>
            <a:ext cx="629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0000FF"/>
                </a:solidFill>
              </a:rPr>
              <a:t>tactful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approach is usually the wisest one to take with coworkers.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577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6508377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dirty="0" smtClean="0"/>
              <a:t>18. Tamper</a:t>
            </a:r>
            <a:r>
              <a:rPr lang="en-US" sz="3000" dirty="0" smtClean="0"/>
              <a:t>: to interfere with; to meddle rashly or foolishly with; to handle in a secret and improper way; monkey with, fool with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70664" y="914400"/>
            <a:ext cx="7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Verb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667000"/>
            <a:ext cx="2847912" cy="382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1" y="3568700"/>
            <a:ext cx="339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Please don’t </a:t>
            </a:r>
            <a:r>
              <a:rPr lang="en-US" sz="2400" b="1" dirty="0" smtClean="0">
                <a:solidFill>
                  <a:srgbClr val="0000FF"/>
                </a:solidFill>
              </a:rPr>
              <a:t>tamper</a:t>
            </a:r>
            <a:r>
              <a:rPr lang="en-US" sz="2400" dirty="0" smtClean="0"/>
              <a:t> with our baggage.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901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/>
              <a:t>1. Anecdote</a:t>
            </a:r>
            <a:r>
              <a:rPr lang="en-US" sz="3200" dirty="0" smtClean="0"/>
              <a:t>: a short account of an incident in someone’s life, tale, story, vignette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632564" y="1307068"/>
            <a:ext cx="78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Noun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1" y="2057400"/>
            <a:ext cx="4860077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/>
              <a:t>19. Ultimate</a:t>
            </a:r>
            <a:r>
              <a:rPr lang="en-US" sz="3200" dirty="0" smtClean="0"/>
              <a:t>: last, final; most important or extreme; eventual; basic, fundamental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543800" y="3810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27200" y="5066328"/>
            <a:ext cx="5541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California is the </a:t>
            </a:r>
            <a:r>
              <a:rPr lang="en-US" sz="2400" b="1" dirty="0" smtClean="0">
                <a:solidFill>
                  <a:srgbClr val="0000FF"/>
                </a:solidFill>
              </a:rPr>
              <a:t>ultimate</a:t>
            </a:r>
            <a:r>
              <a:rPr lang="en-US" sz="2400" dirty="0" smtClean="0"/>
              <a:t> destination on our cross-country trip.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010" y="2342720"/>
            <a:ext cx="4795290" cy="270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42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/>
              <a:t>20. Uncertainty</a:t>
            </a:r>
            <a:r>
              <a:rPr lang="en-US" sz="3200" dirty="0" smtClean="0"/>
              <a:t>: doubt, the state of being unsure, doubtfulness, hesitation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32564" y="914400"/>
            <a:ext cx="78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Noun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8623" y="2565400"/>
            <a:ext cx="3873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was the </a:t>
            </a:r>
            <a:r>
              <a:rPr lang="en-US" sz="2400" b="1" dirty="0" smtClean="0">
                <a:solidFill>
                  <a:srgbClr val="0000FF"/>
                </a:solidFill>
              </a:rPr>
              <a:t>uncertainty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about the future that was of the greatest concern to the immigrants.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23" y="2565400"/>
            <a:ext cx="4724400" cy="33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7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692901" cy="1066800"/>
          </a:xfrm>
        </p:spPr>
        <p:txBody>
          <a:bodyPr/>
          <a:lstStyle/>
          <a:p>
            <a:pPr algn="l"/>
            <a:r>
              <a:rPr lang="en-US" sz="3200" b="1" dirty="0" smtClean="0"/>
              <a:t>2. Consolidate</a:t>
            </a:r>
            <a:r>
              <a:rPr lang="en-US" sz="3200" dirty="0" smtClean="0"/>
              <a:t>: to combine, unite; to make solid or firm, merge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57964" y="914400"/>
            <a:ext cx="7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Verb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07768"/>
            <a:ext cx="3124200" cy="2478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6143" y="4940300"/>
            <a:ext cx="5819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siblings decided to </a:t>
            </a:r>
            <a:r>
              <a:rPr lang="en-US" sz="2400" b="1" dirty="0" smtClean="0">
                <a:solidFill>
                  <a:srgbClr val="0000FF"/>
                </a:solidFill>
              </a:rPr>
              <a:t>consolidate</a:t>
            </a:r>
            <a:r>
              <a:rPr lang="en-US" sz="2400" dirty="0" smtClean="0"/>
              <a:t> their resources in order to buy a car.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56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727200"/>
          </a:xfrm>
        </p:spPr>
        <p:txBody>
          <a:bodyPr/>
          <a:lstStyle/>
          <a:p>
            <a:pPr algn="l"/>
            <a:r>
              <a:rPr lang="en-US" sz="3200" b="1" dirty="0" smtClean="0"/>
              <a:t>3. Counterfeit</a:t>
            </a:r>
            <a:r>
              <a:rPr lang="en-US" sz="3200" dirty="0" smtClean="0"/>
              <a:t>:</a:t>
            </a:r>
            <a:r>
              <a:rPr lang="en-US" sz="3200" b="1" dirty="0" smtClean="0">
                <a:solidFill>
                  <a:srgbClr val="0000FF"/>
                </a:solidFill>
              </a:rPr>
              <a:t> n. </a:t>
            </a:r>
            <a:r>
              <a:rPr lang="en-US" sz="3200" dirty="0" smtClean="0"/>
              <a:t>an imitation designed to deceive; </a:t>
            </a:r>
            <a:r>
              <a:rPr lang="en-US" sz="3200" b="1" dirty="0" smtClean="0">
                <a:solidFill>
                  <a:srgbClr val="0000FF"/>
                </a:solidFill>
              </a:rPr>
              <a:t>adj. </a:t>
            </a:r>
            <a:r>
              <a:rPr lang="en-US" sz="3200" dirty="0" smtClean="0"/>
              <a:t>not genuine, fake; </a:t>
            </a:r>
            <a:r>
              <a:rPr lang="en-US" sz="3200" b="1" dirty="0" smtClean="0">
                <a:solidFill>
                  <a:srgbClr val="0000FF"/>
                </a:solidFill>
              </a:rPr>
              <a:t>v. </a:t>
            </a:r>
            <a:r>
              <a:rPr lang="en-US" sz="3200" dirty="0" smtClean="0"/>
              <a:t>to make an illegal copy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342900"/>
            <a:ext cx="126218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Noun</a:t>
            </a:r>
          </a:p>
          <a:p>
            <a:pPr algn="ctr"/>
            <a:r>
              <a:rPr lang="en-US" b="1" dirty="0" smtClean="0"/>
              <a:t>or</a:t>
            </a:r>
          </a:p>
          <a:p>
            <a:pPr algn="ctr"/>
            <a:r>
              <a:rPr lang="en-US" b="1" dirty="0" smtClean="0"/>
              <a:t>Adjective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r</a:t>
            </a:r>
          </a:p>
          <a:p>
            <a:pPr algn="ctr"/>
            <a:r>
              <a:rPr lang="en-US" b="1" dirty="0" smtClean="0"/>
              <a:t>Verb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9500" y="3213100"/>
            <a:ext cx="599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painting was a </a:t>
            </a:r>
            <a:r>
              <a:rPr lang="en-US" sz="2400" b="1" dirty="0" smtClean="0">
                <a:solidFill>
                  <a:srgbClr val="0000FF"/>
                </a:solidFill>
              </a:rPr>
              <a:t>counterfeit</a:t>
            </a:r>
            <a:r>
              <a:rPr lang="en-US" sz="2400" dirty="0" smtClean="0"/>
              <a:t> of </a:t>
            </a:r>
            <a:br>
              <a:rPr lang="en-US" sz="2400" dirty="0" smtClean="0"/>
            </a:br>
            <a:r>
              <a:rPr lang="en-US" sz="2400" dirty="0" smtClean="0"/>
              <a:t>Van Gogh’s </a:t>
            </a:r>
            <a:r>
              <a:rPr lang="en-US" sz="2400" i="1" dirty="0" smtClean="0"/>
              <a:t>Sunflowers</a:t>
            </a:r>
            <a:r>
              <a:rPr lang="en-US" sz="2400" dirty="0" smtClean="0"/>
              <a:t>. </a:t>
            </a:r>
            <a:r>
              <a:rPr lang="en-US" sz="2400" dirty="0" smtClean="0">
                <a:solidFill>
                  <a:srgbClr val="0000FF"/>
                </a:solidFill>
              </a:rPr>
              <a:t>(n.)</a:t>
            </a:r>
          </a:p>
          <a:p>
            <a:endParaRPr lang="en-US" sz="2400" dirty="0"/>
          </a:p>
          <a:p>
            <a:r>
              <a:rPr lang="en-US" sz="2400" dirty="0" smtClean="0"/>
              <a:t>The forger was selling </a:t>
            </a:r>
            <a:r>
              <a:rPr lang="en-US" sz="2400" b="1" dirty="0" smtClean="0">
                <a:solidFill>
                  <a:srgbClr val="0000FF"/>
                </a:solidFill>
              </a:rPr>
              <a:t>counterfeit</a:t>
            </a:r>
            <a:r>
              <a:rPr lang="en-US" sz="2400" dirty="0" smtClean="0"/>
              <a:t> postage stamps. </a:t>
            </a:r>
            <a:r>
              <a:rPr lang="en-US" sz="2400" dirty="0" smtClean="0">
                <a:solidFill>
                  <a:srgbClr val="0000FF"/>
                </a:solidFill>
              </a:rPr>
              <a:t>(adj.)</a:t>
            </a:r>
          </a:p>
          <a:p>
            <a:endParaRPr lang="en-US" sz="2400" dirty="0"/>
          </a:p>
          <a:p>
            <a:r>
              <a:rPr lang="en-US" sz="2400" dirty="0" smtClean="0"/>
              <a:t>It is a crime to </a:t>
            </a:r>
            <a:r>
              <a:rPr lang="en-US" sz="2400" b="1" dirty="0" smtClean="0">
                <a:solidFill>
                  <a:srgbClr val="0000FF"/>
                </a:solidFill>
              </a:rPr>
              <a:t>counterfeit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money. </a:t>
            </a:r>
            <a:r>
              <a:rPr lang="en-US" sz="2400" dirty="0" smtClean="0">
                <a:solidFill>
                  <a:srgbClr val="0000FF"/>
                </a:solidFill>
              </a:rPr>
              <a:t>(v.)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/>
              <a:t>4. Docile</a:t>
            </a:r>
            <a:r>
              <a:rPr lang="en-US" sz="3200" dirty="0" smtClean="0"/>
              <a:t>: easily taught, led, or managed, manageable, teachable; obedient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1" y="2159000"/>
            <a:ext cx="5603875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6508377" cy="1625600"/>
          </a:xfrm>
        </p:spPr>
        <p:txBody>
          <a:bodyPr/>
          <a:lstStyle/>
          <a:p>
            <a:pPr algn="l"/>
            <a:r>
              <a:rPr lang="en-US" sz="3200" b="1" dirty="0" smtClean="0"/>
              <a:t>5. Dominate</a:t>
            </a:r>
            <a:r>
              <a:rPr lang="en-US" sz="3200" dirty="0" smtClean="0"/>
              <a:t>: to rule over by strength or power, control; to tower over, command due to height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716023" y="914400"/>
            <a:ext cx="7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Verb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40300" y="2781300"/>
            <a:ext cx="37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History shows us that powerful nations tend to </a:t>
            </a:r>
            <a:r>
              <a:rPr lang="en-US" sz="2400" b="1" dirty="0" smtClean="0">
                <a:solidFill>
                  <a:srgbClr val="0000FF"/>
                </a:solidFill>
              </a:rPr>
              <a:t>dominate</a:t>
            </a:r>
            <a:r>
              <a:rPr lang="en-US" sz="2400" dirty="0" smtClean="0"/>
              <a:t> weaker ones.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679700"/>
            <a:ext cx="4064000" cy="307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0400" y="5799723"/>
            <a:ext cx="394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Goya’s “The Third of May”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65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7921034" cy="8255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6. Entreat</a:t>
            </a:r>
            <a:r>
              <a:rPr lang="en-US" sz="3200" dirty="0" smtClean="0"/>
              <a:t>: to beg, implore, ask earnestly, plead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814131" y="1154668"/>
            <a:ext cx="7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Verb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362200"/>
            <a:ext cx="3175000" cy="318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6700" y="2857500"/>
            <a:ext cx="39497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dog’s eyes seemed to </a:t>
            </a:r>
            <a:r>
              <a:rPr lang="en-US" sz="2400" b="1" dirty="0" smtClean="0">
                <a:solidFill>
                  <a:srgbClr val="0000FF"/>
                </a:solidFill>
              </a:rPr>
              <a:t>entreat</a:t>
            </a:r>
            <a:r>
              <a:rPr lang="en-US" sz="2400" dirty="0" smtClean="0"/>
              <a:t> me for an extra helping of dinner.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318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/>
              <a:t>7. Fallible</a:t>
            </a:r>
            <a:r>
              <a:rPr lang="en-US" sz="3200" dirty="0" smtClean="0"/>
              <a:t>: capable of being wrong, mistaken, or inaccurate, imperfect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1459468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68400" y="2806700"/>
            <a:ext cx="668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researcher’s </a:t>
            </a:r>
            <a:r>
              <a:rPr lang="en-US" sz="3200" b="1" dirty="0" smtClean="0">
                <a:solidFill>
                  <a:srgbClr val="0000FF"/>
                </a:solidFill>
              </a:rPr>
              <a:t>fallible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/>
              <a:t>methods led to faulty conclusions.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273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6508377" cy="1676400"/>
          </a:xfrm>
        </p:spPr>
        <p:txBody>
          <a:bodyPr/>
          <a:lstStyle/>
          <a:p>
            <a:pPr algn="l"/>
            <a:r>
              <a:rPr lang="en-US" sz="3200" b="1" dirty="0" smtClean="0"/>
              <a:t>8. Fickle</a:t>
            </a:r>
            <a:r>
              <a:rPr lang="en-US" sz="3200" dirty="0" smtClean="0"/>
              <a:t>: liable to change very rapidly, erratic; marked by a lack of constancy or steadiness, inconsistent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2844800"/>
            <a:ext cx="3696866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1900" y="5981700"/>
            <a:ext cx="369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Get it?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6007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671</Words>
  <Application>Microsoft Office PowerPoint</Application>
  <PresentationFormat>On-screen Show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Unit Five</vt:lpstr>
      <vt:lpstr>1. Anecdote: a short account of an incident in someone’s life, tale, story, vignette</vt:lpstr>
      <vt:lpstr>2. Consolidate: to combine, unite; to make solid or firm, merge</vt:lpstr>
      <vt:lpstr>3. Counterfeit: n. an imitation designed to deceive; adj. not genuine, fake; v. to make an illegal copy</vt:lpstr>
      <vt:lpstr>4. Docile: easily taught, led, or managed, manageable, teachable; obedient</vt:lpstr>
      <vt:lpstr>5. Dominate: to rule over by strength or power, control; to tower over, command due to height</vt:lpstr>
      <vt:lpstr>6. Entreat: to beg, implore, ask earnestly, plead </vt:lpstr>
      <vt:lpstr>7. Fallible: capable of being wrong, mistaken, or inaccurate, imperfect</vt:lpstr>
      <vt:lpstr>8. Fickle: liable to change very rapidly, erratic; marked by a lack of constancy or steadiness, inconsistent</vt:lpstr>
      <vt:lpstr>9. Fugitive: n. one who flees or runs away, runaway, deserter; adj. fleeting, lasting a very short time, elusive; wandering; difficult to grasp</vt:lpstr>
      <vt:lpstr>10. Grimy: very dirty, covered with dirt or soot, filthy</vt:lpstr>
      <vt:lpstr>11. Iota: A very small part of quantity, speck, dab</vt:lpstr>
      <vt:lpstr>12. Maul: v. to beat or knock about, handle roughly, batter; to mangle; n. a heavy hammer</vt:lpstr>
      <vt:lpstr>13. Potential: adj. possible, able to happen; n. something that can develop or become a reality, possibility</vt:lpstr>
      <vt:lpstr>14. Radiant: shining, bright; giving forth light or energy</vt:lpstr>
      <vt:lpstr>15. Rural: relating to farm areas and life in the country, countrified</vt:lpstr>
      <vt:lpstr>16. Substantial: large, important; major, significant; prosperous; not imaginary, material</vt:lpstr>
      <vt:lpstr>17. Tactful: skilled in handling difficult situations or people, polite, skillful, discreet, diplomatic</vt:lpstr>
      <vt:lpstr>18. Tamper: to interfere with; to meddle rashly or foolishly with; to handle in a secret and improper way; monkey with, fool with</vt:lpstr>
      <vt:lpstr>19. Ultimate: last, final; most important or extreme; eventual; basic, fundamental</vt:lpstr>
      <vt:lpstr>20. Uncertainty: doubt, the state of being unsure, doubtfulness, hesitation</vt:lpstr>
    </vt:vector>
  </TitlesOfParts>
  <Company>SCRIC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Five</dc:title>
  <dc:creator>Administrator</dc:creator>
  <cp:lastModifiedBy>Administrator</cp:lastModifiedBy>
  <cp:revision>3</cp:revision>
  <dcterms:created xsi:type="dcterms:W3CDTF">2013-11-18T18:56:58Z</dcterms:created>
  <dcterms:modified xsi:type="dcterms:W3CDTF">2013-11-18T19:05:11Z</dcterms:modified>
</cp:coreProperties>
</file>